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50890" autoAdjust="0"/>
  </p:normalViewPr>
  <p:slideViewPr>
    <p:cSldViewPr>
      <p:cViewPr varScale="1">
        <p:scale>
          <a:sx n="35" d="100"/>
          <a:sy n="35" d="100"/>
        </p:scale>
        <p:origin x="-2376"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032235-0392-4B11-89F1-A092A177874F}" type="datetimeFigureOut">
              <a:rPr lang="en-US" smtClean="0"/>
              <a:pPr/>
              <a:t>11/20/2020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569076-9475-4CE2-A81B-7EB5CC021E6E}" type="slidenum">
              <a:rPr lang="en-US" smtClean="0"/>
              <a:pPr/>
              <a:t>‹#›</a:t>
            </a:fld>
            <a:endParaRPr lang="en-US"/>
          </a:p>
        </p:txBody>
      </p:sp>
    </p:spTree>
    <p:extLst>
      <p:ext uri="{BB962C8B-B14F-4D97-AF65-F5344CB8AC3E}">
        <p14:creationId xmlns:p14="http://schemas.microsoft.com/office/powerpoint/2010/main" xmlns="" val="1460147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itchFamily="18" charset="0"/>
                <a:ea typeface="+mn-ea"/>
                <a:cs typeface="Times New Roman" pitchFamily="18" charset="0"/>
              </a:rPr>
              <a:t>The COVID-19 has resulted in vast unemployment. The emergence, as well as the increased spread of the COVID-19 pandemic into different parts of the world, has resulted in huge unemployment. When COVID-19 started being disastrous, the majority of the governments globally issued guidelines directing the closure of organizations and institutions in the health, education, transport, manufacturing, and production sectors of the economy to reduce public gatherings as one of the measures to combat the spread of the virus and thus save lives. Ideally, these sectors are the primary employers to millions of people globally. Therefore, when governments issued such directives, these sectors had to obey, and as a result, millions of people were rendered jobless. For example, in the United States, the rate of unemployment as a result of the pandemic is extremely high. Specifically, the Wall Street Journal reports that as a result of COVID-19, around 40 million people have lost their employment opportunities, and these numbers are projected to increase because the pandemic does not seem to end soon (</a:t>
            </a:r>
            <a:r>
              <a:rPr lang="en-US" sz="2400" kern="1200" dirty="0" err="1" smtClean="0">
                <a:solidFill>
                  <a:schemeClr val="tx1"/>
                </a:solidFill>
                <a:effectLst/>
                <a:latin typeface="Times New Roman" pitchFamily="18" charset="0"/>
                <a:ea typeface="+mn-ea"/>
                <a:cs typeface="Times New Roman" pitchFamily="18" charset="0"/>
              </a:rPr>
              <a:t>Eisen</a:t>
            </a:r>
            <a:r>
              <a:rPr lang="en-US" sz="2400" kern="1200" dirty="0" smtClean="0">
                <a:solidFill>
                  <a:schemeClr val="tx1"/>
                </a:solidFill>
                <a:effectLst/>
                <a:latin typeface="Times New Roman" pitchFamily="18" charset="0"/>
                <a:ea typeface="+mn-ea"/>
                <a:cs typeface="Times New Roman" pitchFamily="18" charset="0"/>
              </a:rPr>
              <a:t>, 2020). When organizations and institutions close down, people working in these organizations lose their jobs, and this implies that their incomes are also lost. The majority of people worldwide depend on employment as their main source of income. When international production companies shut down their operations, other companies that used such products in different countries also had to shut down because supply was lost. Therefore, the employees in these companies lost their income due to the loss of their job opportunities. </a:t>
            </a:r>
          </a:p>
          <a:p>
            <a:endParaRPr lang="en-US" dirty="0"/>
          </a:p>
        </p:txBody>
      </p:sp>
      <p:sp>
        <p:nvSpPr>
          <p:cNvPr id="4" name="Slide Number Placeholder 3"/>
          <p:cNvSpPr>
            <a:spLocks noGrp="1"/>
          </p:cNvSpPr>
          <p:nvPr>
            <p:ph type="sldNum" sz="quarter" idx="10"/>
          </p:nvPr>
        </p:nvSpPr>
        <p:spPr/>
        <p:txBody>
          <a:bodyPr/>
          <a:lstStyle/>
          <a:p>
            <a:fld id="{68569076-9475-4CE2-A81B-7EB5CC021E6E}" type="slidenum">
              <a:rPr lang="en-US" smtClean="0"/>
              <a:pPr/>
              <a:t>2</a:t>
            </a:fld>
            <a:endParaRPr lang="en-US"/>
          </a:p>
        </p:txBody>
      </p:sp>
    </p:spTree>
    <p:extLst>
      <p:ext uri="{BB962C8B-B14F-4D97-AF65-F5344CB8AC3E}">
        <p14:creationId xmlns:p14="http://schemas.microsoft.com/office/powerpoint/2010/main" xmlns="" val="1127700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itchFamily="18" charset="0"/>
                <a:ea typeface="+mn-ea"/>
                <a:cs typeface="Times New Roman" pitchFamily="18" charset="0"/>
              </a:rPr>
              <a:t>In addition, the COVID-19 pandemic has resulted in the closure of business organizations.  Business organizations are the major employers to the majority of the working people, either directly or indirectly. Notably, business organizations employ different people in different departments such as production and manufacturing, sales and marketing, information technology, procurement, finance and accounting, human resource management, customer service, and operations (Gupta et al., 2020). Therefore, when business organizations shut down to prevent the spread of the COVID-19 pandemic, almost all the employees in the above departments were declared jobless. Subsequently, their sources of income were cut abruptly. The closure of business organizations that supplied goods internationally also affected the national organizations that received such goods. As a result, the local and national companies that depended on international supplies had to shut down their operations. Shutting down operations, in turn, meant that the employees in such companies were declared unemployed, and subsequently, they lost their sources of income. Few international companies and specifically those dealing with medical supplies that might have been spared, were also negatively affected. Transportation both nationally and internationally, was also affected as a result of the pandemic. Many flights were suspended, and this meant that medical supplies imported or exported through air transport could no longer send or received. When people lost their employment opportunities, the few who had made savings began using such money. However, the majority of such savings are not sufficient to last for long periods, and therefore as people use them, they reduce immensely. </a:t>
            </a:r>
          </a:p>
          <a:p>
            <a:endParaRPr lang="en-US" dirty="0"/>
          </a:p>
        </p:txBody>
      </p:sp>
      <p:sp>
        <p:nvSpPr>
          <p:cNvPr id="4" name="Slide Number Placeholder 3"/>
          <p:cNvSpPr>
            <a:spLocks noGrp="1"/>
          </p:cNvSpPr>
          <p:nvPr>
            <p:ph type="sldNum" sz="quarter" idx="10"/>
          </p:nvPr>
        </p:nvSpPr>
        <p:spPr/>
        <p:txBody>
          <a:bodyPr/>
          <a:lstStyle/>
          <a:p>
            <a:fld id="{68569076-9475-4CE2-A81B-7EB5CC021E6E}" type="slidenum">
              <a:rPr lang="en-US" smtClean="0"/>
              <a:pPr/>
              <a:t>3</a:t>
            </a:fld>
            <a:endParaRPr lang="en-US"/>
          </a:p>
        </p:txBody>
      </p:sp>
    </p:spTree>
    <p:extLst>
      <p:ext uri="{BB962C8B-B14F-4D97-AF65-F5344CB8AC3E}">
        <p14:creationId xmlns:p14="http://schemas.microsoft.com/office/powerpoint/2010/main" xmlns="" val="1084015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itchFamily="18" charset="0"/>
                <a:ea typeface="+mn-ea"/>
                <a:cs typeface="Times New Roman" pitchFamily="18" charset="0"/>
              </a:rPr>
              <a:t>Besides, the COVID-19 pandemic has caused a drastic reduction in demand for goods. In economics, one of the determinants of demand is the level of income among the buyers (Fernandes, 2020). Notably, when the buyer's income is high, the quantity demanded also increases. Similarly, when the income of buyers reduces, their demand for some goods also reduces. As a result of the emergence and spread of the COVID-19 pandemic, the income of the majority of the people decreased, and such a decrease caused a subsequent decrease in the demand for goods. People relied on either self-employment or employment as their sources of income, but when governments in different countries ordered for the closure of business organizations, the income sources for the majority of the people were lost. As a result, the demand for goods was reduced. If the ordinary citizens, who are the huge consumers of the majority of the goods, lost their employment opportunities, their income was also lost. Consequently, their demand for some goods also declined. Some of the goods whose demand has reduced due to reduction of income caused by the adverse effects of the COVID-19 pandemic include vehicles, goods associated with transport such as oil and energy products have experienced a drastic reduction in demand. If the demand for such products declines due to a decline in income level, the producers of such products also reduce their production rate. A reduction in production also implies that the income level will also reduce. Some of the products, such as oil, are used internationally, and therefore when supply from producers reduces due to a reduction in demand, business organizations dealing with such products in other countries also lose income. </a:t>
            </a:r>
          </a:p>
          <a:p>
            <a:endParaRPr lang="en-US" dirty="0"/>
          </a:p>
        </p:txBody>
      </p:sp>
      <p:sp>
        <p:nvSpPr>
          <p:cNvPr id="4" name="Slide Number Placeholder 3"/>
          <p:cNvSpPr>
            <a:spLocks noGrp="1"/>
          </p:cNvSpPr>
          <p:nvPr>
            <p:ph type="sldNum" sz="quarter" idx="10"/>
          </p:nvPr>
        </p:nvSpPr>
        <p:spPr/>
        <p:txBody>
          <a:bodyPr/>
          <a:lstStyle/>
          <a:p>
            <a:fld id="{68569076-9475-4CE2-A81B-7EB5CC021E6E}" type="slidenum">
              <a:rPr lang="en-US" smtClean="0"/>
              <a:pPr/>
              <a:t>4</a:t>
            </a:fld>
            <a:endParaRPr lang="en-US"/>
          </a:p>
        </p:txBody>
      </p:sp>
    </p:spTree>
    <p:extLst>
      <p:ext uri="{BB962C8B-B14F-4D97-AF65-F5344CB8AC3E}">
        <p14:creationId xmlns:p14="http://schemas.microsoft.com/office/powerpoint/2010/main" xmlns="" val="1415861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itchFamily="18" charset="0"/>
                <a:ea typeface="+mn-ea"/>
                <a:cs typeface="Times New Roman" pitchFamily="18" charset="0"/>
              </a:rPr>
              <a:t>Moreover, the COVID-19 pandemic has resulted in a reduction of government spending on developmental projects. Developmental projects initiated by governments create employment opportunities for a significant number of citizens both directly and indirectly (Gupta et al., 2020). Therefore, when governments create employment opportunities for its citizens, the employed citizens have a source of income either temporary or for a long period. However, with the emergence of the COVID-19 pandemic, the majority of the government's developmental projects remain suspended, or most governments, especially those from low and middle-income continents, are unable to initiate new developmental projects. The implication of this is that the resulting job opportunities are no longer available. Governments have channeled their spending into health and feeding programs to protect the health sustain the lives of the unemployed citizens. Additionally, when governments launch development projects, they welcome investors who have the potential to create sources of income for many individuals through employment opportunities either directly or indirectly. However, since such projects are not being launched, investors are not motivated to make new investments, and therefore the resulting incomes are not being realized. </a:t>
            </a:r>
          </a:p>
          <a:p>
            <a:endParaRPr lang="en-US" dirty="0"/>
          </a:p>
        </p:txBody>
      </p:sp>
      <p:sp>
        <p:nvSpPr>
          <p:cNvPr id="4" name="Slide Number Placeholder 3"/>
          <p:cNvSpPr>
            <a:spLocks noGrp="1"/>
          </p:cNvSpPr>
          <p:nvPr>
            <p:ph type="sldNum" sz="quarter" idx="10"/>
          </p:nvPr>
        </p:nvSpPr>
        <p:spPr/>
        <p:txBody>
          <a:bodyPr/>
          <a:lstStyle/>
          <a:p>
            <a:fld id="{68569076-9475-4CE2-A81B-7EB5CC021E6E}" type="slidenum">
              <a:rPr lang="en-US" smtClean="0"/>
              <a:pPr/>
              <a:t>5</a:t>
            </a:fld>
            <a:endParaRPr lang="en-US"/>
          </a:p>
        </p:txBody>
      </p:sp>
    </p:spTree>
    <p:extLst>
      <p:ext uri="{BB962C8B-B14F-4D97-AF65-F5344CB8AC3E}">
        <p14:creationId xmlns:p14="http://schemas.microsoft.com/office/powerpoint/2010/main" xmlns="" val="66464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2A126AA4-6D56-46BB-83A8-542F76D33512}" type="datetimeFigureOut">
              <a:rPr lang="en-US" smtClean="0"/>
              <a:pPr/>
              <a:t>11/20/2020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24FA7641-09B2-4994-B2BE-B018BCD382C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A126AA4-6D56-46BB-83A8-542F76D33512}" type="datetimeFigureOut">
              <a:rPr lang="en-US" smtClean="0"/>
              <a:pPr/>
              <a:t>11/20/2020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4FA7641-09B2-4994-B2BE-B018BCD382CB}" type="slidenum">
              <a:rPr lang="en-US" smtClean="0"/>
              <a:pPr/>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A126AA4-6D56-46BB-83A8-542F76D33512}" type="datetimeFigureOut">
              <a:rPr lang="en-US" smtClean="0"/>
              <a:pPr/>
              <a:t>11/20/2020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4FA7641-09B2-4994-B2BE-B018BCD382CB}"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A126AA4-6D56-46BB-83A8-542F76D33512}" type="datetimeFigureOut">
              <a:rPr lang="en-US" smtClean="0"/>
              <a:pPr/>
              <a:t>11/20/2020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4FA7641-09B2-4994-B2BE-B018BCD382CB}" type="slidenum">
              <a:rPr lang="en-US" smtClean="0"/>
              <a:pPr/>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A126AA4-6D56-46BB-83A8-542F76D33512}" type="datetimeFigureOut">
              <a:rPr lang="en-US" smtClean="0"/>
              <a:pPr/>
              <a:t>11/20/2020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24FA7641-09B2-4994-B2BE-B018BCD382C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2A126AA4-6D56-46BB-83A8-542F76D33512}" type="datetimeFigureOut">
              <a:rPr lang="en-US" smtClean="0"/>
              <a:pPr/>
              <a:t>11/20/2020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24FA7641-09B2-4994-B2BE-B018BCD382CB}" type="slidenum">
              <a:rPr lang="en-US" smtClean="0"/>
              <a:pPr/>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A126AA4-6D56-46BB-83A8-542F76D33512}" type="datetimeFigureOut">
              <a:rPr lang="en-US" smtClean="0"/>
              <a:pPr/>
              <a:t>11/20/2020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24FA7641-09B2-4994-B2BE-B018BCD382C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2A126AA4-6D56-46BB-83A8-542F76D33512}" type="datetimeFigureOut">
              <a:rPr lang="en-US" smtClean="0"/>
              <a:pPr/>
              <a:t>11/20/2020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24FA7641-09B2-4994-B2BE-B018BCD382C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2A126AA4-6D56-46BB-83A8-542F76D33512}" type="datetimeFigureOut">
              <a:rPr lang="en-US" smtClean="0"/>
              <a:pPr/>
              <a:t>11/20/2020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24FA7641-09B2-4994-B2BE-B018BCD382CB}"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A126AA4-6D56-46BB-83A8-542F76D33512}" type="datetimeFigureOut">
              <a:rPr lang="en-US" smtClean="0"/>
              <a:pPr/>
              <a:t>11/20/2020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4FA7641-09B2-4994-B2BE-B018BCD382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A126AA4-6D56-46BB-83A8-542F76D33512}" type="datetimeFigureOut">
              <a:rPr lang="en-US" smtClean="0"/>
              <a:pPr/>
              <a:t>11/20/2020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24FA7641-09B2-4994-B2BE-B018BCD382C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2A126AA4-6D56-46BB-83A8-542F76D33512}" type="datetimeFigureOut">
              <a:rPr lang="en-US" smtClean="0"/>
              <a:pPr/>
              <a:t>11/20/2020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24FA7641-09B2-4994-B2BE-B018BCD382C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coronavirus.jhu.edu/data/mortality" TargetMode="External"/><Relationship Id="rId2" Type="http://schemas.openxmlformats.org/officeDocument/2006/relationships/hyperlink" Target="https://www.wsj.com/articles/hows-the-coronavirus-economy-great-or-awful-depending-on-whom-you-ask-11599039003"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1"/>
            <a:ext cx="7772400" cy="1523999"/>
          </a:xfrm>
        </p:spPr>
        <p:txBody>
          <a:bodyPr>
            <a:normAutofit/>
          </a:bodyPr>
          <a:lstStyle/>
          <a:p>
            <a:pPr algn="ctr"/>
            <a:r>
              <a:rPr lang="en-US" sz="6000" dirty="0" smtClean="0">
                <a:latin typeface="Times New Roman" pitchFamily="18" charset="0"/>
                <a:cs typeface="Times New Roman" pitchFamily="18" charset="0"/>
              </a:rPr>
              <a:t>Basic Statistics</a:t>
            </a: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p:txBody>
          <a:bodyPr/>
          <a:lstStyle/>
          <a:p>
            <a:pPr algn="ctr"/>
            <a:r>
              <a:rPr lang="en-US" sz="4000" dirty="0">
                <a:latin typeface="Times New Roman" pitchFamily="18" charset="0"/>
                <a:cs typeface="Times New Roman" pitchFamily="18" charset="0"/>
              </a:rPr>
              <a:t>Effects of COVID-19 on Income</a:t>
            </a:r>
          </a:p>
          <a:p>
            <a:endParaRPr lang="en-US" dirty="0"/>
          </a:p>
        </p:txBody>
      </p:sp>
    </p:spTree>
    <p:extLst>
      <p:ext uri="{BB962C8B-B14F-4D97-AF65-F5344CB8AC3E}">
        <p14:creationId xmlns:p14="http://schemas.microsoft.com/office/powerpoint/2010/main" xmlns="" val="89579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399"/>
            <a:ext cx="8839200" cy="685801"/>
          </a:xfrm>
        </p:spPr>
        <p:txBody>
          <a:bodyPr>
            <a:noAutofit/>
          </a:bodyPr>
          <a:lstStyle/>
          <a:p>
            <a:pPr algn="ctr"/>
            <a:r>
              <a:rPr lang="en-US" sz="4000" dirty="0" smtClean="0">
                <a:latin typeface="Times New Roman" pitchFamily="18" charset="0"/>
                <a:cs typeface="Times New Roman" pitchFamily="18" charset="0"/>
              </a:rPr>
              <a:t>Unemployment</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305800" cy="5105400"/>
          </a:xfrm>
        </p:spPr>
        <p:txBody>
          <a:bodyPr>
            <a:normAutofit/>
          </a:bodyPr>
          <a:lstStyle/>
          <a:p>
            <a:pPr marL="342900" indent="-342900" algn="l">
              <a:buFont typeface="Arial" pitchFamily="34" charset="0"/>
              <a:buChar char="•"/>
            </a:pPr>
            <a:r>
              <a:rPr lang="en-US" sz="2400" dirty="0" smtClean="0">
                <a:latin typeface="Times New Roman" pitchFamily="18" charset="0"/>
                <a:cs typeface="Times New Roman" pitchFamily="18" charset="0"/>
              </a:rPr>
              <a:t>Many people have been declared jobless.</a:t>
            </a:r>
          </a:p>
          <a:p>
            <a:pPr marL="342900" indent="-342900" algn="l">
              <a:buFont typeface="Arial" pitchFamily="34" charset="0"/>
              <a:buChar char="•"/>
            </a:pPr>
            <a:r>
              <a:rPr lang="en-US" sz="2400" dirty="0" smtClean="0">
                <a:latin typeface="Times New Roman" pitchFamily="18" charset="0"/>
                <a:cs typeface="Times New Roman" pitchFamily="18" charset="0"/>
              </a:rPr>
              <a:t>Business organizations have been shut down.</a:t>
            </a:r>
          </a:p>
          <a:p>
            <a:pPr marL="342900" indent="-342900" algn="l">
              <a:buFont typeface="Arial" pitchFamily="34" charset="0"/>
              <a:buChar char="•"/>
            </a:pPr>
            <a:r>
              <a:rPr lang="en-US" sz="2400" dirty="0" smtClean="0">
                <a:latin typeface="Times New Roman" pitchFamily="18" charset="0"/>
                <a:cs typeface="Times New Roman" pitchFamily="18" charset="0"/>
              </a:rPr>
              <a:t>Government institutions have also been closed.</a:t>
            </a:r>
          </a:p>
          <a:p>
            <a:pPr marL="342900" indent="-342900" algn="l">
              <a:buFont typeface="Arial" pitchFamily="34" charset="0"/>
              <a:buChar char="•"/>
            </a:pPr>
            <a:r>
              <a:rPr lang="en-US" sz="2400" dirty="0" smtClean="0">
                <a:latin typeface="Times New Roman" pitchFamily="18" charset="0"/>
                <a:cs typeface="Times New Roman" pitchFamily="18" charset="0"/>
              </a:rPr>
              <a:t>Many people depend on employment as their source of income.</a:t>
            </a:r>
          </a:p>
          <a:p>
            <a:pPr marL="342900" indent="-342900" algn="l">
              <a:buFont typeface="Arial" pitchFamily="34" charset="0"/>
              <a:buChar char="•"/>
            </a:pPr>
            <a:r>
              <a:rPr lang="en-US" sz="2400" dirty="0" smtClean="0">
                <a:latin typeface="Times New Roman" pitchFamily="18" charset="0"/>
                <a:cs typeface="Times New Roman" pitchFamily="18" charset="0"/>
              </a:rPr>
              <a:t>Therefore, when organizations closed many people lost their income (</a:t>
            </a:r>
            <a:r>
              <a:rPr lang="en-US" sz="2400" dirty="0" err="1">
                <a:latin typeface="Times New Roman" pitchFamily="18" charset="0"/>
                <a:cs typeface="Times New Roman" pitchFamily="18" charset="0"/>
              </a:rPr>
              <a:t>Eisen</a:t>
            </a:r>
            <a:r>
              <a:rPr lang="en-US" sz="2400" b="1"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2020</a:t>
            </a:r>
            <a:r>
              <a:rPr lang="en-US" sz="2400" dirty="0" smtClean="0"/>
              <a: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243384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1"/>
            <a:ext cx="9144000" cy="1142999"/>
          </a:xfrm>
        </p:spPr>
        <p:txBody>
          <a:bodyPr>
            <a:normAutofit/>
          </a:bodyPr>
          <a:lstStyle/>
          <a:p>
            <a:pPr algn="ctr"/>
            <a:r>
              <a:rPr lang="en-US" sz="4000" dirty="0" smtClean="0">
                <a:latin typeface="Times New Roman" pitchFamily="18" charset="0"/>
                <a:cs typeface="Times New Roman" pitchFamily="18" charset="0"/>
              </a:rPr>
              <a:t>Closure </a:t>
            </a:r>
            <a:r>
              <a:rPr lang="en-US" sz="4000" dirty="0">
                <a:latin typeface="Times New Roman" pitchFamily="18" charset="0"/>
                <a:cs typeface="Times New Roman" pitchFamily="18" charset="0"/>
              </a:rPr>
              <a:t>of </a:t>
            </a:r>
            <a:r>
              <a:rPr lang="en-US" sz="4000" dirty="0" smtClean="0">
                <a:latin typeface="Times New Roman" pitchFamily="18" charset="0"/>
                <a:cs typeface="Times New Roman" pitchFamily="18" charset="0"/>
              </a:rPr>
              <a:t>Business Organizations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981200"/>
            <a:ext cx="8458200" cy="4343400"/>
          </a:xfrm>
        </p:spPr>
        <p:txBody>
          <a:bodyPr>
            <a:no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Many business organizations have been closed down.</a:t>
            </a:r>
          </a:p>
          <a:p>
            <a:pPr marL="457200" indent="-457200" algn="l">
              <a:buFont typeface="Arial" pitchFamily="34" charset="0"/>
              <a:buChar char="•"/>
            </a:pPr>
            <a:r>
              <a:rPr lang="en-US" sz="2400" dirty="0" smtClean="0">
                <a:latin typeface="Times New Roman" pitchFamily="18" charset="0"/>
                <a:cs typeface="Times New Roman" pitchFamily="18" charset="0"/>
              </a:rPr>
              <a:t>Business organizations employ vast number of people.</a:t>
            </a:r>
          </a:p>
          <a:p>
            <a:pPr marL="457200" indent="-457200" algn="l">
              <a:buFont typeface="Arial" pitchFamily="34" charset="0"/>
              <a:buChar char="•"/>
            </a:pPr>
            <a:r>
              <a:rPr lang="en-US" sz="2400" dirty="0" smtClean="0">
                <a:latin typeface="Times New Roman" pitchFamily="18" charset="0"/>
                <a:cs typeface="Times New Roman" pitchFamily="18" charset="0"/>
              </a:rPr>
              <a:t>People are employed in departments like production, marketing, finance and human resource management.</a:t>
            </a:r>
          </a:p>
          <a:p>
            <a:pPr marL="457200" indent="-457200" algn="l">
              <a:buFont typeface="Arial" pitchFamily="34" charset="0"/>
              <a:buChar char="•"/>
            </a:pPr>
            <a:r>
              <a:rPr lang="en-US" sz="2400" dirty="0" smtClean="0">
                <a:latin typeface="Times New Roman" pitchFamily="18" charset="0"/>
                <a:cs typeface="Times New Roman" pitchFamily="18" charset="0"/>
              </a:rPr>
              <a:t>When companies closed down, people  and government lost income (</a:t>
            </a:r>
            <a:r>
              <a:rPr lang="en-US" sz="2400" dirty="0">
                <a:solidFill>
                  <a:schemeClr val="tx1"/>
                </a:solidFill>
                <a:latin typeface="Times New Roman" pitchFamily="18" charset="0"/>
                <a:cs typeface="Times New Roman" pitchFamily="18" charset="0"/>
              </a:rPr>
              <a:t>Gupta et al., </a:t>
            </a:r>
            <a:r>
              <a:rPr lang="en-US" sz="2400" dirty="0" smtClean="0">
                <a:solidFill>
                  <a:schemeClr val="tx1"/>
                </a:solidFill>
                <a:latin typeface="Times New Roman" pitchFamily="18" charset="0"/>
                <a:cs typeface="Times New Roman" pitchFamily="18" charset="0"/>
              </a:rPr>
              <a:t>2020)</a:t>
            </a:r>
            <a:r>
              <a:rPr lang="en-US" sz="2400" dirty="0" smtClean="0">
                <a:latin typeface="Times New Roman" pitchFamily="18" charset="0"/>
                <a:cs typeface="Times New Roman" pitchFamily="18" charset="0"/>
              </a:rPr>
              <a:t>.</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38488791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1"/>
            <a:ext cx="8991600" cy="1066799"/>
          </a:xfrm>
        </p:spPr>
        <p:txBody>
          <a:bodyPr>
            <a:normAutofit/>
          </a:bodyPr>
          <a:lstStyle/>
          <a:p>
            <a:pPr algn="ctr"/>
            <a:r>
              <a:rPr lang="en-US" sz="4000" dirty="0" smtClean="0">
                <a:latin typeface="Times New Roman" pitchFamily="18" charset="0"/>
                <a:cs typeface="Times New Roman" pitchFamily="18" charset="0"/>
              </a:rPr>
              <a:t>Reduction </a:t>
            </a:r>
            <a:r>
              <a:rPr lang="en-US" sz="4000" dirty="0">
                <a:latin typeface="Times New Roman" pitchFamily="18" charset="0"/>
                <a:cs typeface="Times New Roman" pitchFamily="18" charset="0"/>
              </a:rPr>
              <a:t>in D</a:t>
            </a:r>
            <a:r>
              <a:rPr lang="en-US" sz="4000" dirty="0" smtClean="0">
                <a:latin typeface="Times New Roman" pitchFamily="18" charset="0"/>
                <a:cs typeface="Times New Roman" pitchFamily="18" charset="0"/>
              </a:rPr>
              <a:t>emand </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676400"/>
            <a:ext cx="8382000" cy="4572000"/>
          </a:xfrm>
        </p:spPr>
        <p:txBody>
          <a:bodyPr>
            <a:norm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The demand for goods has greatly reduced.</a:t>
            </a:r>
          </a:p>
          <a:p>
            <a:pPr marL="457200" indent="-457200" algn="l">
              <a:buFont typeface="Arial" pitchFamily="34" charset="0"/>
              <a:buChar char="•"/>
            </a:pPr>
            <a:r>
              <a:rPr lang="en-US" sz="2400" dirty="0" smtClean="0">
                <a:latin typeface="Times New Roman" pitchFamily="18" charset="0"/>
                <a:cs typeface="Times New Roman" pitchFamily="18" charset="0"/>
              </a:rPr>
              <a:t>Income is one of the determinants of income.</a:t>
            </a:r>
          </a:p>
          <a:p>
            <a:pPr marL="457200" indent="-457200" algn="l">
              <a:buFont typeface="Arial" pitchFamily="34" charset="0"/>
              <a:buChar char="•"/>
            </a:pPr>
            <a:r>
              <a:rPr lang="en-US" sz="2400" dirty="0" smtClean="0">
                <a:latin typeface="Times New Roman" pitchFamily="18" charset="0"/>
                <a:cs typeface="Times New Roman" pitchFamily="18" charset="0"/>
              </a:rPr>
              <a:t>When income reduces, demand also declines.</a:t>
            </a:r>
          </a:p>
          <a:p>
            <a:pPr marL="457200" indent="-457200" algn="l">
              <a:buFont typeface="Arial" pitchFamily="34" charset="0"/>
              <a:buChar char="•"/>
            </a:pPr>
            <a:r>
              <a:rPr lang="en-US" sz="2400" dirty="0" smtClean="0">
                <a:latin typeface="Times New Roman" pitchFamily="18" charset="0"/>
                <a:cs typeface="Times New Roman" pitchFamily="18" charset="0"/>
              </a:rPr>
              <a:t>People lost their jobs, and so their income also reduced (</a:t>
            </a:r>
            <a:r>
              <a:rPr lang="en-US" sz="2400" dirty="0">
                <a:latin typeface="Times New Roman" pitchFamily="18" charset="0"/>
                <a:cs typeface="Times New Roman" pitchFamily="18" charset="0"/>
              </a:rPr>
              <a:t>Fernandes, </a:t>
            </a:r>
            <a:r>
              <a:rPr lang="en-US" sz="2400" dirty="0" smtClean="0">
                <a:latin typeface="Times New Roman" pitchFamily="18" charset="0"/>
                <a:cs typeface="Times New Roman" pitchFamily="18" charset="0"/>
              </a:rPr>
              <a:t>2020).</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xmlns="" val="1751559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1"/>
            <a:ext cx="9144000" cy="1219199"/>
          </a:xfrm>
        </p:spPr>
        <p:txBody>
          <a:bodyPr>
            <a:normAutofit/>
          </a:bodyPr>
          <a:lstStyle/>
          <a:p>
            <a:pPr algn="ctr"/>
            <a:r>
              <a:rPr lang="en-US" sz="4000" dirty="0" smtClean="0">
                <a:latin typeface="Times New Roman" pitchFamily="18" charset="0"/>
                <a:cs typeface="Times New Roman" pitchFamily="18" charset="0"/>
              </a:rPr>
              <a:t>Reduced Government Spending</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752600"/>
            <a:ext cx="8305800" cy="3886200"/>
          </a:xfrm>
        </p:spPr>
        <p:txBody>
          <a:bodyPr>
            <a:norm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Governments have reduced spending in developmental projects.</a:t>
            </a:r>
          </a:p>
          <a:p>
            <a:pPr marL="457200" indent="-457200" algn="l">
              <a:buFont typeface="Arial" pitchFamily="34" charset="0"/>
              <a:buChar char="•"/>
            </a:pPr>
            <a:r>
              <a:rPr lang="en-US" sz="2400" dirty="0" smtClean="0">
                <a:latin typeface="Times New Roman" pitchFamily="18" charset="0"/>
                <a:cs typeface="Times New Roman" pitchFamily="18" charset="0"/>
              </a:rPr>
              <a:t>Government projects create employment to many people.</a:t>
            </a:r>
          </a:p>
          <a:p>
            <a:pPr marL="457200" indent="-457200" algn="l">
              <a:buFont typeface="Arial" pitchFamily="34" charset="0"/>
              <a:buChar char="•"/>
            </a:pPr>
            <a:r>
              <a:rPr lang="en-US" sz="2400" dirty="0" smtClean="0">
                <a:latin typeface="Times New Roman" pitchFamily="18" charset="0"/>
                <a:cs typeface="Times New Roman" pitchFamily="18" charset="0"/>
              </a:rPr>
              <a:t>As a result, their income level increases.</a:t>
            </a:r>
          </a:p>
          <a:p>
            <a:pPr marL="457200" indent="-457200" algn="l">
              <a:buFont typeface="Arial" pitchFamily="34" charset="0"/>
              <a:buChar char="•"/>
            </a:pPr>
            <a:r>
              <a:rPr lang="en-US" sz="2400" dirty="0" smtClean="0">
                <a:latin typeface="Times New Roman" pitchFamily="18" charset="0"/>
                <a:cs typeface="Times New Roman" pitchFamily="18" charset="0"/>
              </a:rPr>
              <a:t>Due to COVID-19, governments are not initiating new projects, therefore the resulting employment opportunities are not created (</a:t>
            </a:r>
            <a:r>
              <a:rPr lang="en-US" sz="2400" dirty="0">
                <a:latin typeface="Times New Roman" pitchFamily="18" charset="0"/>
                <a:cs typeface="Times New Roman" pitchFamily="18" charset="0"/>
              </a:rPr>
              <a:t>Gupta et al., </a:t>
            </a:r>
            <a:r>
              <a:rPr lang="en-US" sz="2400" dirty="0" smtClean="0">
                <a:latin typeface="Times New Roman" pitchFamily="18" charset="0"/>
                <a:cs typeface="Times New Roman" pitchFamily="18" charset="0"/>
              </a:rPr>
              <a:t>2020).</a:t>
            </a:r>
          </a:p>
        </p:txBody>
      </p:sp>
    </p:spTree>
    <p:extLst>
      <p:ext uri="{BB962C8B-B14F-4D97-AF65-F5344CB8AC3E}">
        <p14:creationId xmlns:p14="http://schemas.microsoft.com/office/powerpoint/2010/main" xmlns="" val="3306305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859" y="228600"/>
            <a:ext cx="8763000" cy="762000"/>
          </a:xfrm>
        </p:spPr>
        <p:txBody>
          <a:bodyPr>
            <a:normAutofit/>
          </a:bodyPr>
          <a:lstStyle/>
          <a:p>
            <a:pPr algn="ctr"/>
            <a:r>
              <a:rPr lang="en-US" sz="4000" dirty="0" smtClean="0">
                <a:latin typeface="Times New Roman" pitchFamily="18" charset="0"/>
                <a:cs typeface="Times New Roman" pitchFamily="18" charset="0"/>
              </a:rPr>
              <a:t>References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52400" y="1066800"/>
            <a:ext cx="8839200" cy="5562600"/>
          </a:xfrm>
        </p:spPr>
        <p:txBody>
          <a:bodyPr>
            <a:normAutofit fontScale="92500"/>
          </a:bodyPr>
          <a:lstStyle/>
          <a:p>
            <a:pPr marL="457200" indent="-457200" algn="l">
              <a:buFont typeface="Arial" pitchFamily="34" charset="0"/>
              <a:buChar char="•"/>
            </a:pPr>
            <a:r>
              <a:rPr lang="en-US" sz="2600" dirty="0" err="1">
                <a:latin typeface="Times New Roman" pitchFamily="18" charset="0"/>
                <a:cs typeface="Times New Roman" pitchFamily="18" charset="0"/>
              </a:rPr>
              <a:t>Eisen</a:t>
            </a:r>
            <a:r>
              <a:rPr lang="en-US" sz="2600" dirty="0">
                <a:latin typeface="Times New Roman" pitchFamily="18" charset="0"/>
                <a:cs typeface="Times New Roman" pitchFamily="18" charset="0"/>
              </a:rPr>
              <a:t>, B. (2020). How’s the Coronavirus Economy? Great or Awful, Depending on Whom You Ask. </a:t>
            </a:r>
            <a:r>
              <a:rPr lang="en-US" sz="2600" i="1" dirty="0">
                <a:latin typeface="Times New Roman" pitchFamily="18" charset="0"/>
                <a:cs typeface="Times New Roman" pitchFamily="18" charset="0"/>
              </a:rPr>
              <a:t>The Wall Street Journal</a:t>
            </a:r>
            <a:r>
              <a:rPr lang="en-US" sz="2600" dirty="0">
                <a:latin typeface="Times New Roman" pitchFamily="18" charset="0"/>
                <a:cs typeface="Times New Roman" pitchFamily="18" charset="0"/>
              </a:rPr>
              <a:t>. Retrieved from </a:t>
            </a:r>
            <a:r>
              <a:rPr lang="en-US" sz="2600" u="sng" dirty="0">
                <a:latin typeface="Times New Roman" pitchFamily="18" charset="0"/>
                <a:cs typeface="Times New Roman" pitchFamily="18" charset="0"/>
                <a:hlinkClick r:id="rId2"/>
              </a:rPr>
              <a:t>https://www.wsj.com/articles/hows-the-coronavirus-economy-great-or-awful-depending-on-whom-you-ask-11599039003</a:t>
            </a:r>
            <a:endParaRPr lang="en-US" sz="2600" b="1" dirty="0">
              <a:latin typeface="Times New Roman" pitchFamily="18" charset="0"/>
              <a:cs typeface="Times New Roman" pitchFamily="18" charset="0"/>
            </a:endParaRPr>
          </a:p>
          <a:p>
            <a:pPr marL="457200" indent="-457200" algn="l">
              <a:buFont typeface="Arial" pitchFamily="34" charset="0"/>
              <a:buChar char="•"/>
            </a:pPr>
            <a:r>
              <a:rPr lang="en-US" sz="2600" dirty="0">
                <a:latin typeface="Times New Roman" pitchFamily="18" charset="0"/>
                <a:cs typeface="Times New Roman" pitchFamily="18" charset="0"/>
              </a:rPr>
              <a:t>Fernandes, N. (2020). Economic effects of coronavirus outbreak (COVID-19) on the world economy. </a:t>
            </a:r>
            <a:r>
              <a:rPr lang="en-US" sz="2600" i="1" dirty="0">
                <a:latin typeface="Times New Roman" pitchFamily="18" charset="0"/>
                <a:cs typeface="Times New Roman" pitchFamily="18" charset="0"/>
              </a:rPr>
              <a:t>Available at SSRN 3557504</a:t>
            </a:r>
            <a:r>
              <a:rPr lang="en-US" sz="2600" dirty="0">
                <a:latin typeface="Times New Roman" pitchFamily="18" charset="0"/>
                <a:cs typeface="Times New Roman" pitchFamily="18" charset="0"/>
              </a:rPr>
              <a:t>.</a:t>
            </a:r>
          </a:p>
          <a:p>
            <a:pPr marL="457200" indent="-457200" algn="l">
              <a:buFont typeface="Arial" pitchFamily="34" charset="0"/>
              <a:buChar char="•"/>
            </a:pPr>
            <a:r>
              <a:rPr lang="en-US" sz="2600" dirty="0">
                <a:latin typeface="Times New Roman" pitchFamily="18" charset="0"/>
                <a:cs typeface="Times New Roman" pitchFamily="18" charset="0"/>
              </a:rPr>
              <a:t>Gupta, M., </a:t>
            </a:r>
            <a:r>
              <a:rPr lang="en-US" sz="2600" dirty="0" err="1">
                <a:latin typeface="Times New Roman" pitchFamily="18" charset="0"/>
                <a:cs typeface="Times New Roman" pitchFamily="18" charset="0"/>
              </a:rPr>
              <a:t>Abdelmaksoud</a:t>
            </a:r>
            <a:r>
              <a:rPr lang="en-US" sz="2600" dirty="0">
                <a:latin typeface="Times New Roman" pitchFamily="18" charset="0"/>
                <a:cs typeface="Times New Roman" pitchFamily="18" charset="0"/>
              </a:rPr>
              <a:t>, A., </a:t>
            </a:r>
            <a:r>
              <a:rPr lang="en-US" sz="2600" dirty="0" err="1">
                <a:latin typeface="Times New Roman" pitchFamily="18" charset="0"/>
                <a:cs typeface="Times New Roman" pitchFamily="18" charset="0"/>
              </a:rPr>
              <a:t>Jafferany</a:t>
            </a:r>
            <a:r>
              <a:rPr lang="en-US" sz="2600" dirty="0">
                <a:latin typeface="Times New Roman" pitchFamily="18" charset="0"/>
                <a:cs typeface="Times New Roman" pitchFamily="18" charset="0"/>
              </a:rPr>
              <a:t>, M., </a:t>
            </a:r>
            <a:r>
              <a:rPr lang="en-US" sz="2600" dirty="0" err="1">
                <a:latin typeface="Times New Roman" pitchFamily="18" charset="0"/>
                <a:cs typeface="Times New Roman" pitchFamily="18" charset="0"/>
              </a:rPr>
              <a:t>Lotti</a:t>
            </a:r>
            <a:r>
              <a:rPr lang="en-US" sz="2600" dirty="0">
                <a:latin typeface="Times New Roman" pitchFamily="18" charset="0"/>
                <a:cs typeface="Times New Roman" pitchFamily="18" charset="0"/>
              </a:rPr>
              <a:t>, T., </a:t>
            </a:r>
            <a:r>
              <a:rPr lang="en-US" sz="2600" dirty="0" err="1">
                <a:latin typeface="Times New Roman" pitchFamily="18" charset="0"/>
                <a:cs typeface="Times New Roman" pitchFamily="18" charset="0"/>
              </a:rPr>
              <a:t>Sadoughifar</a:t>
            </a:r>
            <a:r>
              <a:rPr lang="en-US" sz="2600" dirty="0">
                <a:latin typeface="Times New Roman" pitchFamily="18" charset="0"/>
                <a:cs typeface="Times New Roman" pitchFamily="18" charset="0"/>
              </a:rPr>
              <a:t>, R., &amp; </a:t>
            </a:r>
            <a:r>
              <a:rPr lang="en-US" sz="2600" dirty="0" err="1">
                <a:latin typeface="Times New Roman" pitchFamily="18" charset="0"/>
                <a:cs typeface="Times New Roman" pitchFamily="18" charset="0"/>
              </a:rPr>
              <a:t>Goldust</a:t>
            </a:r>
            <a:r>
              <a:rPr lang="en-US" sz="2600" dirty="0">
                <a:latin typeface="Times New Roman" pitchFamily="18" charset="0"/>
                <a:cs typeface="Times New Roman" pitchFamily="18" charset="0"/>
              </a:rPr>
              <a:t>, M. (2020). COVID‐19 and economy. </a:t>
            </a:r>
            <a:r>
              <a:rPr lang="en-US" sz="2600" i="1" dirty="0">
                <a:latin typeface="Times New Roman" pitchFamily="18" charset="0"/>
                <a:cs typeface="Times New Roman" pitchFamily="18" charset="0"/>
              </a:rPr>
              <a:t>Dermatologic therapy</a:t>
            </a:r>
            <a:r>
              <a:rPr lang="en-US" sz="2600" dirty="0">
                <a:latin typeface="Times New Roman" pitchFamily="18" charset="0"/>
                <a:cs typeface="Times New Roman" pitchFamily="18" charset="0"/>
              </a:rPr>
              <a:t>.</a:t>
            </a:r>
          </a:p>
          <a:p>
            <a:pPr marL="457200" indent="-457200" algn="l">
              <a:buFont typeface="Arial" pitchFamily="34" charset="0"/>
              <a:buChar char="•"/>
            </a:pPr>
            <a:r>
              <a:rPr lang="en-US" sz="2600" dirty="0">
                <a:latin typeface="Times New Roman" pitchFamily="18" charset="0"/>
                <a:cs typeface="Times New Roman" pitchFamily="18" charset="0"/>
              </a:rPr>
              <a:t>Johns Hopkins University and Medicine. (2020). Mortality Analyses: Mortality in the Most Affected Countries. Retrieved from </a:t>
            </a:r>
            <a:r>
              <a:rPr lang="en-US" sz="2600" u="sng" dirty="0">
                <a:latin typeface="Times New Roman" pitchFamily="18" charset="0"/>
                <a:cs typeface="Times New Roman" pitchFamily="18" charset="0"/>
                <a:hlinkClick r:id="rId3"/>
              </a:rPr>
              <a:t>https://coronavirus.jhu.edu/data/mortality</a:t>
            </a:r>
            <a:r>
              <a:rPr lang="en-US" sz="2600" dirty="0">
                <a:latin typeface="Times New Roman" pitchFamily="18" charset="0"/>
                <a:cs typeface="Times New Roman" pitchFamily="18" charset="0"/>
              </a:rPr>
              <a:t> </a:t>
            </a:r>
          </a:p>
          <a:p>
            <a:r>
              <a:rPr lang="en-US" dirty="0"/>
              <a:t>  </a:t>
            </a:r>
            <a:endParaRPr lang="en-US" b="1" dirty="0"/>
          </a:p>
          <a:p>
            <a:pPr algn="l"/>
            <a:endParaRPr lang="en-US" dirty="0"/>
          </a:p>
        </p:txBody>
      </p:sp>
    </p:spTree>
    <p:extLst>
      <p:ext uri="{BB962C8B-B14F-4D97-AF65-F5344CB8AC3E}">
        <p14:creationId xmlns:p14="http://schemas.microsoft.com/office/powerpoint/2010/main" xmlns="" val="15107393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64</TotalTime>
  <Words>1429</Words>
  <Application>Microsoft Office PowerPoint</Application>
  <PresentationFormat>On-screen Show (4:3)</PresentationFormat>
  <Paragraphs>37</Paragraphs>
  <Slides>6</Slides>
  <Notes>4</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Concourse</vt:lpstr>
      <vt:lpstr>Basic Statistics</vt:lpstr>
      <vt:lpstr>Unemployment</vt:lpstr>
      <vt:lpstr>Closure of Business Organizations</vt:lpstr>
      <vt:lpstr>Reduction in Demand </vt:lpstr>
      <vt:lpstr>Reduced Government Spending</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Statistics</dc:title>
  <dc:creator>user</dc:creator>
  <cp:lastModifiedBy>Kevin</cp:lastModifiedBy>
  <cp:revision>8</cp:revision>
  <dcterms:created xsi:type="dcterms:W3CDTF">2020-11-20T02:46:05Z</dcterms:created>
  <dcterms:modified xsi:type="dcterms:W3CDTF">2020-11-20T10:44:26Z</dcterms:modified>
</cp:coreProperties>
</file>